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8" r:id="rId5"/>
    <p:sldId id="262" r:id="rId6"/>
    <p:sldId id="257" r:id="rId7"/>
    <p:sldId id="260" r:id="rId8"/>
    <p:sldId id="264" r:id="rId9"/>
    <p:sldId id="263" r:id="rId10"/>
    <p:sldId id="265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66" r:id="rId19"/>
    <p:sldId id="267" r:id="rId20"/>
    <p:sldId id="261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7376" y="2924945"/>
            <a:ext cx="10363200" cy="1470025"/>
          </a:xfrm>
        </p:spPr>
        <p:txBody>
          <a:bodyPr>
            <a:normAutofit/>
          </a:bodyPr>
          <a:lstStyle>
            <a:lvl1pPr algn="ctr">
              <a:defRPr sz="40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31776" y="4725144"/>
            <a:ext cx="8534400" cy="8640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912285" y="6474823"/>
            <a:ext cx="17800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0" u="none" dirty="0" smtClean="0">
                <a:solidFill>
                  <a:schemeClr val="bg1"/>
                </a:solidFill>
                <a:latin typeface="+mj-lt"/>
              </a:rPr>
              <a:t>www.hillstonenet.com.cn</a:t>
            </a:r>
            <a:endParaRPr lang="zh-CN" altLang="en-US" sz="1200" b="0" u="none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53518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113440" y="836713"/>
            <a:ext cx="2743200" cy="541947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83840" y="836713"/>
            <a:ext cx="8026400" cy="541947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9274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1424" y="116632"/>
            <a:ext cx="10972800" cy="7461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911424" y="1268760"/>
            <a:ext cx="10972800" cy="5019675"/>
          </a:xfrm>
        </p:spPr>
        <p:txBody>
          <a:bodyPr/>
          <a:lstStyle/>
          <a:p>
            <a:r>
              <a:rPr lang="zh-CN" altLang="en-US" smtClean="0"/>
              <a:t>单击图标添加表格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258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 smtClean="0"/>
              <a:t>  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5413" y="1340768"/>
            <a:ext cx="11041227" cy="489654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3806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9" name="标题 1"/>
          <p:cNvSpPr>
            <a:spLocks noGrp="1"/>
          </p:cNvSpPr>
          <p:nvPr>
            <p:ph type="ctrTitle"/>
          </p:nvPr>
        </p:nvSpPr>
        <p:spPr>
          <a:xfrm>
            <a:off x="1391478" y="86768"/>
            <a:ext cx="9403093" cy="1470025"/>
          </a:xfrm>
        </p:spPr>
        <p:txBody>
          <a:bodyPr>
            <a:normAutofit/>
          </a:bodyPr>
          <a:lstStyle>
            <a:lvl1pPr algn="ctr">
              <a:defRPr sz="40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9227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127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87829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75829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8639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15414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15414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399181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399181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958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7830" y="1020727"/>
            <a:ext cx="4011084" cy="100725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44963" y="1019870"/>
            <a:ext cx="6815667" cy="50734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87830" y="2027124"/>
            <a:ext cx="4011084" cy="406617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97556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8513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20688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75251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40922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303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19403" y="9248"/>
            <a:ext cx="10945216" cy="971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  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19403" y="1340768"/>
            <a:ext cx="11137237" cy="48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10032437" y="6567156"/>
            <a:ext cx="152157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b="0" u="none" dirty="0" smtClean="0">
                <a:solidFill>
                  <a:schemeClr val="bg1"/>
                </a:solidFill>
                <a:latin typeface="+mj-lt"/>
              </a:rPr>
              <a:t>www.hillstonenet.com.cn</a:t>
            </a:r>
            <a:endParaRPr lang="zh-CN" altLang="en-US" sz="1000" b="0" u="none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灯片编号占位符 5"/>
          <p:cNvSpPr txBox="1">
            <a:spLocks/>
          </p:cNvSpPr>
          <p:nvPr/>
        </p:nvSpPr>
        <p:spPr>
          <a:xfrm>
            <a:off x="623392" y="6397708"/>
            <a:ext cx="828576" cy="5596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2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D1A0F5-0EB7-4CE0-832C-4673E71737B7}" type="slidenum">
              <a:rPr lang="zh-CN" altLang="en-US" sz="1200" smtClean="0">
                <a:solidFill>
                  <a:schemeClr val="bg1"/>
                </a:solidFill>
              </a:rPr>
              <a:pPr/>
              <a:t>‹#›</a:t>
            </a:fld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380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52845" y="2924945"/>
            <a:ext cx="11321143" cy="1470025"/>
          </a:xfrm>
        </p:spPr>
        <p:txBody>
          <a:bodyPr/>
          <a:lstStyle/>
          <a:p>
            <a:r>
              <a:rPr lang="en-US" altLang="zh-CN" dirty="0" smtClean="0"/>
              <a:t>Checkpoint Smart Center </a:t>
            </a:r>
            <a:r>
              <a:rPr lang="zh-CN" altLang="en-US" dirty="0" smtClean="0"/>
              <a:t>产品竞争分析胶片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By zhengbin at 20180425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467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48"/>
            <a:ext cx="12192000" cy="6858000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552995" y="2262828"/>
            <a:ext cx="1040674" cy="1537063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访问控制： 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 防火墙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policy</a:t>
            </a:r>
          </a:p>
          <a:p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 NAT</a:t>
            </a:r>
          </a:p>
          <a:p>
            <a:endParaRPr lang="en-US" altLang="zh-CN" sz="9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威胁防护：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IPS</a:t>
            </a:r>
          </a:p>
          <a:p>
            <a:r>
              <a:rPr lang="en-US" altLang="zh-CN" sz="9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白名单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9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共享策略</a:t>
            </a:r>
            <a:endParaRPr lang="zh-CN" altLang="en-US" sz="9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1506583" y="4574954"/>
            <a:ext cx="6723017" cy="1085617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亮点分析： （  左下角： 反应在细节与非核心功能上 ）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9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通过 安全管理平台对 安全设备的 命令行 管理 （ 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Cisco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checkpoint ,juniper 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都有，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sz="9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比较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传统，也可能是老的积累不舍弃 ）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新版本的特性说明</a:t>
            </a:r>
            <a:endParaRPr lang="en-US" altLang="zh-CN" sz="9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小工具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标题 1"/>
          <p:cNvSpPr txBox="1">
            <a:spLocks/>
          </p:cNvSpPr>
          <p:nvPr/>
        </p:nvSpPr>
        <p:spPr>
          <a:xfrm>
            <a:off x="1966187" y="94933"/>
            <a:ext cx="10945216" cy="400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 smtClean="0"/>
              <a:t>Checkpoint Smart Center Policy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823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3308087" y="2722567"/>
            <a:ext cx="2205607" cy="706433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共享策略：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在可读，可编辑上，做了区分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3030712" y="122229"/>
            <a:ext cx="10945216" cy="400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 smtClean="0"/>
              <a:t>Checkpoint Smart Center Shared Policy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8205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54" y="1091821"/>
            <a:ext cx="10250985" cy="5766179"/>
          </a:xfrm>
          <a:prstGeom prst="rect">
            <a:avLst/>
          </a:prstGeom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586854" y="286002"/>
            <a:ext cx="10945216" cy="400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 smtClean="0"/>
              <a:t>Checkpoint Smart Center Corporate Policy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6324242" y="1576156"/>
            <a:ext cx="2205607" cy="307235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VPN 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也在 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Policy 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面板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871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2156347" y="122228"/>
            <a:ext cx="10945216" cy="400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 smtClean="0"/>
              <a:t>Checkpoint Smart Center Keyword index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3785759" y="4121624"/>
            <a:ext cx="2205607" cy="290015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关键词检索能力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693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7792873" y="4176214"/>
            <a:ext cx="2906972" cy="873457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管理能力覆盖范围比较广： 其实我们的产品也应该往虚拟化的方向、云的方向去靠。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云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·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格</a:t>
            </a:r>
            <a:r>
              <a:rPr lang="en-US" altLang="zh-CN" sz="9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~ 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云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·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界 如果有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API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，或者 等等方式，融合进来，也在规划范围内</a:t>
            </a:r>
            <a:endParaRPr lang="en-US" altLang="zh-CN" sz="9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298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750628" y="5022375"/>
            <a:ext cx="2906972" cy="873457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设备型号，功能，全量信息的  可视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83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5213445" y="3098041"/>
            <a:ext cx="2906972" cy="873457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安全管理产品 对于 设备，网络管理，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NAT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HTTPS</a:t>
            </a:r>
          </a:p>
          <a:p>
            <a:endParaRPr lang="en-US" altLang="zh-CN" sz="9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威胁，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IPS,IPSEC VPN,VPN CLIENT 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等等的管控力度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008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6250675" y="1774208"/>
            <a:ext cx="2906972" cy="873457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9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库升级的信息，以及升级计划的详细定义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3900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131" y="534191"/>
            <a:ext cx="9742857" cy="6323809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371131" y="29633"/>
            <a:ext cx="10945216" cy="504558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Checkpoint </a:t>
            </a:r>
            <a:r>
              <a:rPr lang="zh-CN" altLang="en-US" dirty="0" smtClean="0"/>
              <a:t>安全管理框架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802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How to learn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5414" y="1340768"/>
            <a:ext cx="8885936" cy="4896544"/>
          </a:xfrm>
        </p:spPr>
        <p:txBody>
          <a:bodyPr>
            <a:normAutofit/>
          </a:bodyPr>
          <a:lstStyle/>
          <a:p>
            <a:r>
              <a:rPr lang="en-US" altLang="zh-CN" sz="1400" dirty="0" smtClean="0"/>
              <a:t>Smart Console </a:t>
            </a:r>
            <a:r>
              <a:rPr lang="zh-CN" altLang="en-US" sz="1400" dirty="0" smtClean="0"/>
              <a:t>分为</a:t>
            </a:r>
            <a:r>
              <a:rPr lang="en-US" altLang="zh-CN" sz="1400" dirty="0" smtClean="0"/>
              <a:t>4</a:t>
            </a:r>
            <a:r>
              <a:rPr lang="zh-CN" altLang="en-US" sz="1400" dirty="0" smtClean="0"/>
              <a:t>个大块，分别是</a:t>
            </a:r>
            <a:r>
              <a:rPr lang="en-US" altLang="zh-CN" sz="1400" dirty="0"/>
              <a:t> </a:t>
            </a:r>
            <a:r>
              <a:rPr lang="en-US" altLang="zh-CN" sz="1400" dirty="0" smtClean="0"/>
              <a:t> </a:t>
            </a:r>
          </a:p>
          <a:p>
            <a:pPr marL="0" indent="0">
              <a:buNone/>
            </a:pPr>
            <a:r>
              <a:rPr lang="en-US" altLang="zh-CN" sz="1400" dirty="0" smtClean="0"/>
              <a:t>        1-</a:t>
            </a:r>
            <a:r>
              <a:rPr lang="zh-CN" altLang="en-US" sz="1400" dirty="0" smtClean="0"/>
              <a:t>安全设备与服务器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/>
              <a:t> </a:t>
            </a:r>
            <a:r>
              <a:rPr lang="en-US" altLang="zh-CN" sz="1400" dirty="0" smtClean="0"/>
              <a:t>       2-</a:t>
            </a:r>
            <a:r>
              <a:rPr lang="zh-CN" altLang="en-US" sz="1400" dirty="0" smtClean="0"/>
              <a:t>安全策略定义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/>
              <a:t> </a:t>
            </a:r>
            <a:r>
              <a:rPr lang="en-US" altLang="zh-CN" sz="1400" dirty="0" smtClean="0"/>
              <a:t>       3-</a:t>
            </a:r>
            <a:r>
              <a:rPr lang="zh-CN" altLang="en-US" sz="1400" dirty="0" smtClean="0"/>
              <a:t>日志与监控（日报，报表）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/>
              <a:t> </a:t>
            </a:r>
            <a:r>
              <a:rPr lang="en-US" altLang="zh-CN" sz="1400" dirty="0" smtClean="0"/>
              <a:t>       4-</a:t>
            </a:r>
            <a:r>
              <a:rPr lang="zh-CN" altLang="en-US" sz="1400" dirty="0" smtClean="0"/>
              <a:t>系统管理</a:t>
            </a:r>
            <a:endParaRPr lang="en-US" altLang="zh-CN" sz="1400" dirty="0" smtClean="0"/>
          </a:p>
          <a:p>
            <a:pPr marL="0" indent="0">
              <a:buNone/>
            </a:pPr>
            <a:endParaRPr lang="en-US" altLang="zh-CN" sz="1400" dirty="0"/>
          </a:p>
          <a:p>
            <a:r>
              <a:rPr lang="zh-CN" altLang="en-US" sz="1400" dirty="0" smtClean="0"/>
              <a:t>报表可选包含</a:t>
            </a:r>
            <a:r>
              <a:rPr lang="en-US" altLang="zh-CN" sz="1400" dirty="0" smtClean="0"/>
              <a:t>20</a:t>
            </a:r>
            <a:r>
              <a:rPr lang="zh-CN" altLang="en-US" sz="1400" dirty="0" smtClean="0"/>
              <a:t>项以上，比我们详细，且支持在线</a:t>
            </a:r>
            <a:r>
              <a:rPr lang="en-US" altLang="zh-CN" sz="1400" dirty="0" err="1" smtClean="0"/>
              <a:t>ppt</a:t>
            </a:r>
            <a:r>
              <a:rPr lang="zh-CN" altLang="en-US" sz="1400" dirty="0" smtClean="0"/>
              <a:t>等多种格式，在线编辑等功能使得灵活性高</a:t>
            </a:r>
            <a:endParaRPr lang="en-US" altLang="zh-CN" sz="1400" dirty="0" smtClean="0"/>
          </a:p>
          <a:p>
            <a:endParaRPr lang="en-US" altLang="zh-CN" sz="1400" dirty="0" smtClean="0"/>
          </a:p>
          <a:p>
            <a:r>
              <a:rPr lang="en-US" altLang="zh-CN" sz="1400" dirty="0" smtClean="0"/>
              <a:t>Smart Console</a:t>
            </a:r>
            <a:r>
              <a:rPr lang="zh-CN" altLang="en-US" sz="1400" dirty="0" smtClean="0"/>
              <a:t>初步分析，是我们将要做的 融合产品，如果我们按照目前规划的去融合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/>
              <a:t> </a:t>
            </a:r>
            <a:r>
              <a:rPr lang="en-US" altLang="zh-CN" sz="1400" dirty="0" smtClean="0"/>
              <a:t>      1-</a:t>
            </a:r>
            <a:r>
              <a:rPr lang="zh-CN" altLang="en-US" sz="1400" dirty="0" smtClean="0"/>
              <a:t>安全态势   </a:t>
            </a:r>
            <a:r>
              <a:rPr lang="en-US" altLang="zh-CN" sz="1400" dirty="0" smtClean="0"/>
              <a:t>       2-</a:t>
            </a:r>
            <a:r>
              <a:rPr lang="zh-CN" altLang="en-US" sz="1400" dirty="0" smtClean="0"/>
              <a:t>设备管理与配置</a:t>
            </a:r>
            <a:r>
              <a:rPr lang="en-US" altLang="zh-CN" sz="1400" dirty="0" smtClean="0"/>
              <a:t>       3-</a:t>
            </a:r>
            <a:r>
              <a:rPr lang="zh-CN" altLang="en-US" sz="1400" dirty="0" smtClean="0"/>
              <a:t>日志</a:t>
            </a:r>
            <a:r>
              <a:rPr lang="en-US" altLang="zh-CN" sz="1400" dirty="0" smtClean="0"/>
              <a:t>       4-</a:t>
            </a:r>
            <a:r>
              <a:rPr lang="zh-CN" altLang="en-US" sz="1400" dirty="0" smtClean="0"/>
              <a:t>告警</a:t>
            </a:r>
            <a:r>
              <a:rPr lang="en-US" altLang="zh-CN" sz="1400" dirty="0" smtClean="0"/>
              <a:t>       5-</a:t>
            </a:r>
            <a:r>
              <a:rPr lang="zh-CN" altLang="en-US" sz="1400" dirty="0" smtClean="0"/>
              <a:t>报表      </a:t>
            </a:r>
            <a:r>
              <a:rPr lang="en-US" altLang="zh-CN" sz="1400" dirty="0" smtClean="0"/>
              <a:t>6-</a:t>
            </a:r>
            <a:r>
              <a:rPr lang="zh-CN" altLang="en-US" sz="1400" dirty="0" smtClean="0"/>
              <a:t>系统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/>
              <a:t> </a:t>
            </a:r>
            <a:r>
              <a:rPr lang="en-US" altLang="zh-CN" sz="1400" dirty="0" smtClean="0"/>
              <a:t>      </a:t>
            </a:r>
            <a:r>
              <a:rPr lang="zh-CN" altLang="en-US" sz="1400" dirty="0" smtClean="0"/>
              <a:t>将成为一个较全的安全管理中心</a:t>
            </a:r>
            <a:r>
              <a:rPr lang="en-US" altLang="zh-CN" sz="1400" dirty="0" err="1" smtClean="0"/>
              <a:t>soc</a:t>
            </a:r>
            <a:r>
              <a:rPr lang="zh-CN" altLang="en-US" sz="1400" dirty="0" smtClean="0"/>
              <a:t>，但在产品细节上，仍需努力，我认为应该重视整个系统的</a:t>
            </a:r>
            <a:r>
              <a:rPr lang="en-US" altLang="zh-CN" sz="1400" dirty="0" smtClean="0"/>
              <a:t>API</a:t>
            </a:r>
          </a:p>
          <a:p>
            <a:pPr marL="0" indent="0">
              <a:buNone/>
            </a:pPr>
            <a:endParaRPr lang="en-US" altLang="zh-CN" sz="1400" dirty="0" smtClean="0"/>
          </a:p>
          <a:p>
            <a:pPr marL="0" indent="0">
              <a:buNone/>
            </a:pPr>
            <a:endParaRPr lang="en-US" altLang="zh-CN" sz="1400" dirty="0"/>
          </a:p>
          <a:p>
            <a:endParaRPr lang="zh-CN" altLang="en-US" sz="1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1350" y="728482"/>
            <a:ext cx="2209524" cy="5819048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8177349" y="971388"/>
            <a:ext cx="1408375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产品原文特性</a:t>
            </a:r>
            <a:endParaRPr lang="zh-CN" altLang="en-US" sz="10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7837714" y="6122455"/>
            <a:ext cx="1673987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垂直扩展 水平扩展 架构</a:t>
            </a:r>
            <a:endParaRPr lang="zh-CN" altLang="en-US" sz="10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7837713" y="5290787"/>
            <a:ext cx="1673987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安全服务和工作流的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API</a:t>
            </a:r>
            <a:endParaRPr lang="zh-CN" altLang="en-US" sz="10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7837712" y="4590077"/>
            <a:ext cx="1673987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统一策略与管理</a:t>
            </a:r>
            <a:endParaRPr lang="zh-CN" altLang="en-US" sz="10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764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75563" y="139876"/>
            <a:ext cx="10945216" cy="504558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Checkpoint Smart Center </a:t>
            </a:r>
            <a:r>
              <a:rPr lang="zh-CN" altLang="en-US" dirty="0" smtClean="0"/>
              <a:t>基本结构</a:t>
            </a:r>
            <a:endParaRPr lang="zh-CN" altLang="en-US" dirty="0"/>
          </a:p>
        </p:txBody>
      </p:sp>
      <p:sp>
        <p:nvSpPr>
          <p:cNvPr id="5" name="副标题 2"/>
          <p:cNvSpPr txBox="1">
            <a:spLocks/>
          </p:cNvSpPr>
          <p:nvPr/>
        </p:nvSpPr>
        <p:spPr>
          <a:xfrm>
            <a:off x="1187341" y="1598767"/>
            <a:ext cx="8534400" cy="19891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 smtClean="0"/>
              <a:t> </a:t>
            </a:r>
            <a:r>
              <a:rPr lang="zh-CN" altLang="en-US" sz="1600" dirty="0" smtClean="0"/>
              <a:t>安全管理产品的基本组件</a:t>
            </a:r>
            <a:endParaRPr lang="en-US" altLang="zh-CN" sz="1600" dirty="0" smtClean="0"/>
          </a:p>
          <a:p>
            <a:r>
              <a:rPr lang="en-US" altLang="zh-CN" sz="1600" dirty="0"/>
              <a:t> </a:t>
            </a:r>
            <a:r>
              <a:rPr lang="zh-CN" altLang="en-US" sz="1600" dirty="0" smtClean="0"/>
              <a:t>产品快速浏览</a:t>
            </a:r>
            <a:endParaRPr lang="en-US" altLang="zh-CN" sz="1600" dirty="0" smtClean="0"/>
          </a:p>
          <a:p>
            <a:r>
              <a:rPr lang="en-US" altLang="zh-CN" sz="1600" dirty="0"/>
              <a:t> </a:t>
            </a:r>
            <a:r>
              <a:rPr lang="zh-CN" altLang="en-US" sz="1600" dirty="0" smtClean="0"/>
              <a:t>产品功能分析</a:t>
            </a:r>
            <a:endParaRPr lang="en-US" altLang="zh-CN" sz="1600" dirty="0"/>
          </a:p>
          <a:p>
            <a:r>
              <a:rPr lang="en-US" altLang="zh-CN" sz="1600" dirty="0" smtClean="0"/>
              <a:t> </a:t>
            </a:r>
            <a:r>
              <a:rPr lang="zh-CN" altLang="en-US" sz="1600" dirty="0" smtClean="0"/>
              <a:t>亮点解析</a:t>
            </a:r>
            <a:endParaRPr lang="en-US" altLang="zh-CN" sz="1600" dirty="0" smtClean="0"/>
          </a:p>
          <a:p>
            <a:r>
              <a:rPr lang="en-US" altLang="zh-CN" sz="1600" dirty="0"/>
              <a:t> </a:t>
            </a:r>
            <a:r>
              <a:rPr lang="en-US" altLang="zh-CN" sz="1600" dirty="0" smtClean="0"/>
              <a:t>How to learn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8520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75563" y="139876"/>
            <a:ext cx="10945216" cy="504558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Checkpoint Smart Console </a:t>
            </a:r>
            <a:r>
              <a:rPr lang="zh-CN" altLang="en-US" dirty="0" smtClean="0"/>
              <a:t>介绍视频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7738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Checkpoint Security Management Suites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403" y="1062445"/>
            <a:ext cx="5813029" cy="5664926"/>
          </a:xfrm>
          <a:prstGeom prst="rect">
            <a:avLst/>
          </a:prstGeom>
        </p:spPr>
      </p:pic>
      <p:sp>
        <p:nvSpPr>
          <p:cNvPr id="5" name="副标题 2"/>
          <p:cNvSpPr txBox="1">
            <a:spLocks/>
          </p:cNvSpPr>
          <p:nvPr/>
        </p:nvSpPr>
        <p:spPr>
          <a:xfrm>
            <a:off x="6821788" y="1280387"/>
            <a:ext cx="5047996" cy="5446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600" dirty="0" smtClean="0"/>
              <a:t>安全管理组件概览：</a:t>
            </a:r>
            <a:endParaRPr lang="en-US" altLang="zh-CN" sz="1600" dirty="0" smtClean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r>
              <a:rPr lang="zh-CN" altLang="en-US" sz="1600" dirty="0" smtClean="0"/>
              <a:t>策略管理：</a:t>
            </a:r>
            <a:endParaRPr lang="en-US" altLang="zh-CN" sz="1600" dirty="0" smtClean="0"/>
          </a:p>
          <a:p>
            <a:pPr marL="0" indent="0">
              <a:buNone/>
            </a:pPr>
            <a:r>
              <a:rPr lang="en-US" altLang="zh-CN" sz="1600" dirty="0" smtClean="0"/>
              <a:t>      </a:t>
            </a:r>
            <a:r>
              <a:rPr lang="zh-CN" altLang="en-US" sz="1600" dirty="0" smtClean="0"/>
              <a:t>策略管理</a:t>
            </a:r>
            <a:endParaRPr lang="en-US" altLang="zh-CN" sz="1600" dirty="0" smtClean="0"/>
          </a:p>
          <a:p>
            <a:pPr marL="0" indent="0">
              <a:buNone/>
            </a:pPr>
            <a:r>
              <a:rPr lang="en-US" altLang="zh-CN" sz="1600" dirty="0"/>
              <a:t> </a:t>
            </a:r>
            <a:r>
              <a:rPr lang="en-US" altLang="zh-CN" sz="1600" dirty="0" smtClean="0"/>
              <a:t>     </a:t>
            </a:r>
            <a:r>
              <a:rPr lang="zh-CN" altLang="en-US" sz="1600" dirty="0" smtClean="0"/>
              <a:t>多域管理</a:t>
            </a:r>
            <a:endParaRPr lang="en-US" altLang="zh-CN" sz="1600" dirty="0" smtClean="0"/>
          </a:p>
          <a:p>
            <a:pPr marL="0" indent="0">
              <a:buNone/>
            </a:pPr>
            <a:r>
              <a:rPr lang="en-US" altLang="zh-CN" sz="1600" dirty="0"/>
              <a:t> </a:t>
            </a:r>
            <a:r>
              <a:rPr lang="en-US" altLang="zh-CN" sz="1600" dirty="0" smtClean="0"/>
              <a:t>     </a:t>
            </a:r>
            <a:r>
              <a:rPr lang="zh-CN" altLang="en-US" sz="1600" dirty="0" smtClean="0"/>
              <a:t>基于组的安全策略管理</a:t>
            </a:r>
            <a:endParaRPr lang="en-US" altLang="zh-CN" sz="1600" dirty="0" smtClean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r>
              <a:rPr lang="zh-CN" altLang="en-US" sz="1600" dirty="0"/>
              <a:t>运</a:t>
            </a:r>
            <a:r>
              <a:rPr lang="zh-CN" altLang="en-US" sz="1600" dirty="0" smtClean="0"/>
              <a:t>维管理：</a:t>
            </a:r>
            <a:endParaRPr lang="en-US" altLang="zh-CN" sz="1600" dirty="0" smtClean="0"/>
          </a:p>
          <a:p>
            <a:pPr marL="0" indent="0">
              <a:buNone/>
            </a:pPr>
            <a:r>
              <a:rPr lang="en-US" altLang="zh-CN" sz="1600" dirty="0" smtClean="0"/>
              <a:t>      </a:t>
            </a:r>
            <a:r>
              <a:rPr lang="zh-CN" altLang="en-US" sz="1600" dirty="0" smtClean="0"/>
              <a:t>策略配置兼容性   </a:t>
            </a:r>
            <a:endParaRPr lang="en-US" altLang="zh-CN" sz="1600" dirty="0" smtClean="0"/>
          </a:p>
          <a:p>
            <a:pPr marL="0" indent="0">
              <a:buNone/>
            </a:pPr>
            <a:r>
              <a:rPr lang="en-US" altLang="zh-CN" sz="1600" dirty="0"/>
              <a:t> </a:t>
            </a:r>
            <a:r>
              <a:rPr lang="en-US" altLang="zh-CN" sz="1600" dirty="0" smtClean="0"/>
              <a:t>     </a:t>
            </a:r>
            <a:r>
              <a:rPr lang="zh-CN" altLang="en-US" sz="1600" dirty="0" smtClean="0"/>
              <a:t>部署 </a:t>
            </a:r>
            <a:r>
              <a:rPr lang="en-US" altLang="zh-CN" sz="1600" dirty="0" smtClean="0"/>
              <a:t>   quick deployment</a:t>
            </a:r>
          </a:p>
          <a:p>
            <a:pPr marL="0" indent="0">
              <a:buNone/>
            </a:pPr>
            <a:r>
              <a:rPr lang="en-US" altLang="zh-CN" sz="1600" dirty="0"/>
              <a:t> </a:t>
            </a:r>
            <a:r>
              <a:rPr lang="en-US" altLang="zh-CN" sz="1600" dirty="0" smtClean="0"/>
              <a:t>     </a:t>
            </a:r>
            <a:r>
              <a:rPr lang="zh-CN" altLang="en-US" sz="1600" dirty="0" smtClean="0"/>
              <a:t>工作流    </a:t>
            </a:r>
            <a:r>
              <a:rPr lang="en-US" altLang="zh-CN" sz="1600" dirty="0" smtClean="0"/>
              <a:t>workflow</a:t>
            </a:r>
          </a:p>
          <a:p>
            <a:pPr marL="0" indent="0">
              <a:buNone/>
            </a:pPr>
            <a:r>
              <a:rPr lang="en-US" altLang="zh-CN" sz="1600" dirty="0"/>
              <a:t> </a:t>
            </a:r>
            <a:r>
              <a:rPr lang="en-US" altLang="zh-CN" sz="1600" dirty="0" smtClean="0"/>
              <a:t>     </a:t>
            </a:r>
            <a:r>
              <a:rPr lang="zh-CN" altLang="en-US" sz="1600" dirty="0" smtClean="0"/>
              <a:t>中心化的用户认证管理   </a:t>
            </a:r>
            <a:r>
              <a:rPr lang="en-US" altLang="zh-CN" sz="1600" dirty="0" smtClean="0"/>
              <a:t>LDAP-based</a:t>
            </a: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r>
              <a:rPr lang="zh-CN" altLang="en-US" sz="1600" u="sng" dirty="0" smtClean="0"/>
              <a:t>威胁管理：</a:t>
            </a:r>
            <a:r>
              <a:rPr lang="en-US" altLang="zh-CN" sz="1600" u="sng" dirty="0"/>
              <a:t> </a:t>
            </a:r>
            <a:r>
              <a:rPr lang="en-US" altLang="zh-CN" sz="1600" u="sng" dirty="0" smtClean="0"/>
              <a:t> </a:t>
            </a:r>
            <a:r>
              <a:rPr lang="zh-CN" altLang="en-US" sz="1600" u="sng" dirty="0" smtClean="0">
                <a:solidFill>
                  <a:schemeClr val="accent6"/>
                </a:solidFill>
              </a:rPr>
              <a:t>（本次调研对象）</a:t>
            </a:r>
            <a:endParaRPr lang="en-US" altLang="zh-CN" sz="1600" u="sng" dirty="0" smtClean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en-US" altLang="zh-CN" sz="1600" u="sng" dirty="0" smtClean="0"/>
              <a:t>      Smart Event &amp; Report </a:t>
            </a:r>
            <a:r>
              <a:rPr lang="zh-CN" altLang="en-US" sz="1600" u="sng" dirty="0" smtClean="0"/>
              <a:t>事件与报告</a:t>
            </a:r>
            <a:endParaRPr lang="en-US" altLang="zh-CN" sz="1600" u="sng" dirty="0" smtClean="0"/>
          </a:p>
          <a:p>
            <a:pPr marL="0" indent="0">
              <a:buNone/>
            </a:pPr>
            <a:r>
              <a:rPr lang="en-US" altLang="zh-CN" sz="1600" u="sng" dirty="0"/>
              <a:t> </a:t>
            </a:r>
            <a:r>
              <a:rPr lang="en-US" altLang="zh-CN" sz="1600" u="sng" dirty="0" smtClean="0"/>
              <a:t>     Monitoring  </a:t>
            </a:r>
            <a:r>
              <a:rPr lang="zh-CN" altLang="en-US" sz="1600" u="sng" dirty="0" smtClean="0"/>
              <a:t>监控</a:t>
            </a:r>
            <a:endParaRPr lang="en-US" altLang="zh-CN" sz="1600" u="sng" dirty="0" smtClean="0"/>
          </a:p>
          <a:p>
            <a:pPr marL="0" indent="0">
              <a:buNone/>
            </a:pP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2433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Checkpoint Security </a:t>
            </a:r>
            <a:r>
              <a:rPr lang="en-US" altLang="zh-CN" dirty="0" smtClean="0"/>
              <a:t>Management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403" y="1049936"/>
            <a:ext cx="9997286" cy="559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24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1637211" y="801188"/>
            <a:ext cx="870857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安全概览</a:t>
            </a:r>
            <a:endParaRPr lang="zh-CN" altLang="en-US" sz="10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2320835" y="1737359"/>
            <a:ext cx="1380308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资产（网关，服务器）</a:t>
            </a:r>
            <a:endParaRPr lang="zh-CN" altLang="en-US" sz="10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529944" y="1750421"/>
            <a:ext cx="901336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已发布任务</a:t>
            </a:r>
            <a:endParaRPr lang="zh-CN" altLang="en-US" sz="10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8329751" y="1750421"/>
            <a:ext cx="901336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致命攻击</a:t>
            </a:r>
            <a:endParaRPr lang="zh-CN" altLang="en-US" sz="10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0911842" y="1737359"/>
            <a:ext cx="901336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感染主机</a:t>
            </a:r>
            <a:endParaRPr lang="zh-CN" altLang="en-US" sz="10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7093134" y="3979817"/>
            <a:ext cx="1380306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被</a:t>
            </a:r>
            <a:r>
              <a:rPr lang="zh-CN" altLang="en-US" sz="10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放行的严重攻击</a:t>
            </a:r>
            <a:endParaRPr lang="zh-CN" altLang="en-US" sz="10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4354289" y="3979817"/>
            <a:ext cx="1380306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被</a:t>
            </a:r>
            <a:r>
              <a:rPr lang="zh-CN" altLang="en-US" sz="10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阻断</a:t>
            </a:r>
            <a:r>
              <a:rPr lang="zh-CN" altLang="en-US" sz="10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的严重攻击</a:t>
            </a:r>
            <a:endParaRPr lang="zh-CN" altLang="en-US" sz="10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1275806" y="2081348"/>
            <a:ext cx="1380306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综合日志统计</a:t>
            </a:r>
            <a:endParaRPr lang="zh-CN" altLang="en-US" sz="10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750427" y="4162696"/>
            <a:ext cx="1950716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基于时间轴的安全事件统计</a:t>
            </a:r>
            <a:endParaRPr lang="zh-CN" altLang="en-US" sz="10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3217822" y="5418908"/>
            <a:ext cx="1950716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基于时间轴的网站过滤</a:t>
            </a:r>
            <a:endParaRPr lang="zh-CN" altLang="en-US" sz="10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10088884" y="4162696"/>
            <a:ext cx="1950716" cy="269966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策略有缺失的安全设备</a:t>
            </a:r>
            <a:endParaRPr lang="zh-CN" altLang="en-US" sz="10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标题 1"/>
          <p:cNvSpPr>
            <a:spLocks noGrp="1"/>
          </p:cNvSpPr>
          <p:nvPr>
            <p:ph type="title"/>
          </p:nvPr>
        </p:nvSpPr>
        <p:spPr>
          <a:xfrm>
            <a:off x="2320835" y="139876"/>
            <a:ext cx="9099944" cy="130090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Checkpoint Smart Center Dashboard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755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5563" y="113750"/>
            <a:ext cx="10945216" cy="400055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Checkpoint Smart Center Policy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874" y="644434"/>
            <a:ext cx="11068594" cy="6226084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905692" y="4249783"/>
            <a:ext cx="7593875" cy="1576252"/>
          </a:xfrm>
          <a:prstGeom prst="roundRect">
            <a:avLst>
              <a:gd name="adj" fmla="val 6722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原始日志： 五元组 、安全域、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IPS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策略，安全事件名称，事件</a:t>
            </a:r>
            <a:endParaRPr lang="en-US" altLang="zh-CN" sz="105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10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亮点分析 ： </a:t>
            </a:r>
            <a:endParaRPr lang="en-US" altLang="zh-CN" sz="105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105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   - 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图形化的 安全风险标识： 高中低</a:t>
            </a:r>
            <a:endParaRPr lang="en-US" altLang="zh-CN" sz="105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105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   - 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图形化的 安全设备标识： 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IPS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、 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NGFW</a:t>
            </a:r>
            <a:endParaRPr lang="en-US" altLang="zh-CN" sz="10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    - 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组合查询条件， 全文检索能力</a:t>
            </a:r>
            <a:endParaRPr lang="zh-CN" altLang="en-US" sz="10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437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2395073" y="4354287"/>
            <a:ext cx="7593875" cy="1576252"/>
          </a:xfrm>
          <a:prstGeom prst="roundRect">
            <a:avLst>
              <a:gd name="adj" fmla="val 6722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b="1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Smart View </a:t>
            </a:r>
            <a:r>
              <a:rPr lang="zh-CN" altLang="en-US" sz="1100" b="1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报表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的亮点与差异化</a:t>
            </a:r>
            <a:endParaRPr lang="en-US" altLang="zh-CN" sz="105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endParaRPr lang="en-US" altLang="zh-CN" sz="105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105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   - 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产品内嵌在线 </a:t>
            </a:r>
            <a:r>
              <a:rPr lang="en-US" altLang="zh-CN" sz="1050" dirty="0" err="1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Powerpoint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的方式预览</a:t>
            </a:r>
            <a:endParaRPr lang="en-US" altLang="zh-CN" sz="105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105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   -</a:t>
            </a:r>
            <a:r>
              <a:rPr lang="zh-CN" altLang="en-US" sz="105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支持 在线编辑，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PDF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格式转换</a:t>
            </a:r>
            <a:endParaRPr lang="en-US" altLang="zh-CN" sz="10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97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34" y="1124284"/>
            <a:ext cx="10034949" cy="5485522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1328058" y="2375702"/>
            <a:ext cx="1380308" cy="3206492"/>
          </a:xfrm>
          <a:prstGeom prst="roundRect">
            <a:avLst>
              <a:gd name="adj" fmla="val 468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1050" b="1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1050" b="1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报表项：</a:t>
            </a:r>
            <a:endParaRPr lang="en-US" altLang="zh-CN" sz="1050" b="1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应用和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URL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过滤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云服务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云计算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b="1" dirty="0" smtClean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关联事件</a:t>
            </a:r>
            <a:endParaRPr lang="en-US" altLang="zh-CN" sz="900" b="1" dirty="0" smtClean="0">
              <a:solidFill>
                <a:srgbClr val="FF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DLP</a:t>
            </a:r>
          </a:p>
          <a:p>
            <a:pPr marL="171450" indent="-171450">
              <a:buFontTx/>
              <a:buChar char="-"/>
            </a:pPr>
            <a:r>
              <a:rPr lang="en-US" altLang="zh-CN" sz="900" dirty="0" err="1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Ddos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防护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用户目录详细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APT</a:t>
            </a:r>
          </a:p>
          <a:p>
            <a:pPr marL="171450" indent="-171450">
              <a:buFontTx/>
              <a:buChar char="-"/>
            </a:pP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IPS</a:t>
            </a: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授权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移动安全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网络流量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网络安全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安全合规 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– 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高级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安全检查 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– 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统计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安全检查 </a:t>
            </a:r>
            <a:r>
              <a:rPr lang="en-US" altLang="zh-CN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– </a:t>
            </a: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匿名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模拟威胁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威胁阻断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r>
              <a:rPr lang="zh-CN" altLang="en-US" sz="90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活跃用户</a:t>
            </a:r>
            <a:endParaRPr lang="en-US" altLang="zh-CN" sz="90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" indent="-171450">
              <a:buFontTx/>
              <a:buChar char="-"/>
            </a:pPr>
            <a:endParaRPr lang="zh-CN" altLang="en-US" sz="9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6062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2159726" y="3021875"/>
            <a:ext cx="7593875" cy="1576252"/>
          </a:xfrm>
          <a:prstGeom prst="roundRect">
            <a:avLst>
              <a:gd name="adj" fmla="val 6722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关于安全事件的过滤 导览：   收藏夹  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 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近期查询 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– 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视图 </a:t>
            </a:r>
            <a:r>
              <a:rPr lang="en-US" altLang="zh-CN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– </a:t>
            </a:r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报告</a:t>
            </a:r>
            <a:endParaRPr lang="en-US" altLang="zh-CN" sz="105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10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1050" dirty="0" smtClean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其中收藏夹：  直观的呈现哪些安全信息视角： 访问控制，审计，全局，威胁防护</a:t>
            </a:r>
            <a:endParaRPr lang="en-US" altLang="zh-CN" sz="1050" dirty="0" smtClean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671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one">
  <a:themeElements>
    <a:clrScheme name="color 03">
      <a:dk1>
        <a:srgbClr val="000000"/>
      </a:dk1>
      <a:lt1>
        <a:srgbClr val="FFFFFF"/>
      </a:lt1>
      <a:dk2>
        <a:srgbClr val="445E7A"/>
      </a:dk2>
      <a:lt2>
        <a:srgbClr val="DDDDDD"/>
      </a:lt2>
      <a:accent1>
        <a:srgbClr val="3468A6"/>
      </a:accent1>
      <a:accent2>
        <a:srgbClr val="E49D1C"/>
      </a:accent2>
      <a:accent3>
        <a:srgbClr val="B0B6BE"/>
      </a:accent3>
      <a:accent4>
        <a:srgbClr val="DADADA"/>
      </a:accent4>
      <a:accent5>
        <a:srgbClr val="AEB9D0"/>
      </a:accent5>
      <a:accent6>
        <a:srgbClr val="CF8E18"/>
      </a:accent6>
      <a:hlink>
        <a:srgbClr val="4EA5B6"/>
      </a:hlink>
      <a:folHlink>
        <a:srgbClr val="E2583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one" id="{DEA2FAF5-E60A-4CC1-ADBE-BF8239407D62}" vid="{A8487178-48D5-4786-BC47-9FA0342E1A5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Stone</Template>
  <TotalTime>186</TotalTime>
  <Words>681</Words>
  <Application>Microsoft Office PowerPoint</Application>
  <PresentationFormat>宽屏</PresentationFormat>
  <Paragraphs>123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Microsoft YaHei UI</vt:lpstr>
      <vt:lpstr>宋体</vt:lpstr>
      <vt:lpstr>微软雅黑</vt:lpstr>
      <vt:lpstr>Arial</vt:lpstr>
      <vt:lpstr>Calibri</vt:lpstr>
      <vt:lpstr>Stone</vt:lpstr>
      <vt:lpstr>Checkpoint Smart Center 产品竞争分析胶片</vt:lpstr>
      <vt:lpstr>Checkpoint Smart Center 基本结构</vt:lpstr>
      <vt:lpstr>Checkpoint Security Management Suites</vt:lpstr>
      <vt:lpstr>Checkpoint Security Management</vt:lpstr>
      <vt:lpstr>Checkpoint Smart Center Dashboard</vt:lpstr>
      <vt:lpstr>Checkpoint Smart Center Policy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Checkpoint 安全管理框架</vt:lpstr>
      <vt:lpstr>How to learn</vt:lpstr>
      <vt:lpstr>Checkpoint Smart Console 介绍视频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Checkpoint Smart Center 产品竞争分析胶片</dc:title>
  <dc:creator>Z. Martin</dc:creator>
  <cp:lastModifiedBy>Z. Martin</cp:lastModifiedBy>
  <cp:revision>28</cp:revision>
  <dcterms:created xsi:type="dcterms:W3CDTF">2018-04-25T07:06:47Z</dcterms:created>
  <dcterms:modified xsi:type="dcterms:W3CDTF">2018-04-25T10:17:44Z</dcterms:modified>
</cp:coreProperties>
</file>

<file path=docProps/thumbnail.jpeg>
</file>